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Bebas Neue"/>
      <p:regular r:id="rId22"/>
    </p:embeddedFont>
    <p:embeddedFont>
      <p:font typeface="Old Standard TT"/>
      <p:regular r:id="rId23"/>
      <p:bold r:id="rId24"/>
      <p: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6" roundtripDataSignature="AMtx7mgpvU/bdaRb+f5jNc7bmplqr8Vi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A88DB95-9664-4AE2-99CF-2ACD25BD61F9}">
  <a:tblStyle styleId="{0A88DB95-9664-4AE2-99CF-2ACD25BD61F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22" Type="http://schemas.openxmlformats.org/officeDocument/2006/relationships/font" Target="fonts/BebasNeue-regular.fntdata"/><Relationship Id="rId21" Type="http://schemas.openxmlformats.org/officeDocument/2006/relationships/font" Target="fonts/Nunito-boldItalic.fntdata"/><Relationship Id="rId24" Type="http://schemas.openxmlformats.org/officeDocument/2006/relationships/font" Target="fonts/OldStandardTT-bold.fntdata"/><Relationship Id="rId23" Type="http://schemas.openxmlformats.org/officeDocument/2006/relationships/font" Target="fonts/OldStandardT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customschemas.google.com/relationships/presentationmetadata" Target="metadata"/><Relationship Id="rId25" Type="http://schemas.openxmlformats.org/officeDocument/2006/relationships/font" Target="fonts/OldStandardT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Nunito-bold.fntdata"/><Relationship Id="rId18" Type="http://schemas.openxmlformats.org/officeDocument/2006/relationships/font" Target="fonts/Nunito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7" name="Google Shape;5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f32a080b64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8" name="Google Shape;168;g2f32a080b64_1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0" name="Google Shape;7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f37a333ece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3" name="Google Shape;103;g2f37a333ece_9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f37a333ece_9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0" name="Google Shape;110;g2f37a333ece_9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7" name="Google Shape;11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f32a080b6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0" name="Google Shape;130;g2f32a080b64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f32a080b64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5" name="Google Shape;155;g2f32a080b64_1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811f7cec1b_1_57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g2811f7cec1b_1_57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g2811f7cec1b_1_57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g2811f7cec1b_1_57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g2811f7cec1b_1_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2811f7cec1b_1_97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g2811f7cec1b_1_97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g2811f7cec1b_1_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2811f7cec1b_1_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g2811f7cec1b_1_6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g2811f7cec1b_1_6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g2811f7cec1b_1_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2811f7cec1b_1_6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g2811f7cec1b_1_6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g2811f7cec1b_1_6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g2811f7cec1b_1_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2811f7cec1b_1_7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g2811f7cec1b_1_72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g2811f7cec1b_1_72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g2811f7cec1b_1_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2811f7cec1b_1_7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g2811f7cec1b_1_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811f7cec1b_1_8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g2811f7cec1b_1_8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g2811f7cec1b_1_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811f7cec1b_1_84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g2811f7cec1b_1_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2811f7cec1b_1_8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g2811f7cec1b_1_87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g2811f7cec1b_1_87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g2811f7cec1b_1_87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g2811f7cec1b_1_8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g2811f7cec1b_1_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2811f7cec1b_1_9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g2811f7cec1b_1_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gradFill>
          <a:gsLst>
            <a:gs pos="0">
              <a:srgbClr val="EFEBDF"/>
            </a:gs>
            <a:gs pos="100000">
              <a:srgbClr val="FFFFFF"/>
            </a:gs>
          </a:gsLst>
          <a:lin ang="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2811f7cec1b_1_5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g2811f7cec1b_1_5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g2811f7cec1b_1_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6.png"/><Relationship Id="rId7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/>
          <p:nvPr/>
        </p:nvSpPr>
        <p:spPr>
          <a:xfrm rot="5400000">
            <a:off x="55709" y="-115891"/>
            <a:ext cx="5175250" cy="5375982"/>
          </a:xfrm>
          <a:custGeom>
            <a:rect b="b" l="l" r="r" t="t"/>
            <a:pathLst>
              <a:path extrusionOk="0" h="570396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703960"/>
                </a:lnTo>
                <a:lnTo>
                  <a:pt x="6350000" y="570396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gradFill>
            <a:gsLst>
              <a:gs pos="0">
                <a:srgbClr val="EFEBD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"/>
          <p:cNvSpPr txBox="1"/>
          <p:nvPr/>
        </p:nvSpPr>
        <p:spPr>
          <a:xfrm>
            <a:off x="206013" y="1468850"/>
            <a:ext cx="49701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</a:pPr>
            <a:r>
              <a:rPr lang="en" sz="7000">
                <a:latin typeface="Bebas Neue"/>
                <a:ea typeface="Bebas Neue"/>
                <a:cs typeface="Bebas Neue"/>
                <a:sym typeface="Bebas Neue"/>
              </a:rPr>
              <a:t>Couture</a:t>
            </a:r>
            <a:r>
              <a:rPr lang="en" sz="7000">
                <a:latin typeface="Bebas Neue"/>
                <a:ea typeface="Bebas Neue"/>
                <a:cs typeface="Bebas Neue"/>
                <a:sym typeface="Bebas Neue"/>
              </a:rPr>
              <a:t> Closet</a:t>
            </a:r>
            <a:endParaRPr i="0" sz="70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61" name="Google Shape;61;p1"/>
          <p:cNvGrpSpPr/>
          <p:nvPr/>
        </p:nvGrpSpPr>
        <p:grpSpPr>
          <a:xfrm>
            <a:off x="424528" y="2807467"/>
            <a:ext cx="4612980" cy="695004"/>
            <a:chOff x="876956" y="3182673"/>
            <a:chExt cx="3412220" cy="518582"/>
          </a:xfrm>
        </p:grpSpPr>
        <p:grpSp>
          <p:nvGrpSpPr>
            <p:cNvPr id="62" name="Google Shape;62;p1"/>
            <p:cNvGrpSpPr/>
            <p:nvPr/>
          </p:nvGrpSpPr>
          <p:grpSpPr>
            <a:xfrm>
              <a:off x="876956" y="3182673"/>
              <a:ext cx="3412220" cy="518582"/>
              <a:chOff x="0" y="-38100"/>
              <a:chExt cx="2199000" cy="334200"/>
            </a:xfrm>
          </p:grpSpPr>
          <p:sp>
            <p:nvSpPr>
              <p:cNvPr id="63" name="Google Shape;63;p1"/>
              <p:cNvSpPr/>
              <p:nvPr/>
            </p:nvSpPr>
            <p:spPr>
              <a:xfrm>
                <a:off x="0" y="0"/>
                <a:ext cx="2198997" cy="296020"/>
              </a:xfrm>
              <a:custGeom>
                <a:rect b="b" l="l" r="r" t="t"/>
                <a:pathLst>
                  <a:path extrusionOk="0" h="296020" w="2198997">
                    <a:moveTo>
                      <a:pt x="22689" y="0"/>
                    </a:moveTo>
                    <a:lnTo>
                      <a:pt x="2176308" y="0"/>
                    </a:lnTo>
                    <a:cubicBezTo>
                      <a:pt x="2182325" y="0"/>
                      <a:pt x="2188096" y="2390"/>
                      <a:pt x="2192351" y="6645"/>
                    </a:cubicBezTo>
                    <a:cubicBezTo>
                      <a:pt x="2196606" y="10900"/>
                      <a:pt x="2198997" y="16671"/>
                      <a:pt x="2198997" y="22689"/>
                    </a:cubicBezTo>
                    <a:lnTo>
                      <a:pt x="2198997" y="273331"/>
                    </a:lnTo>
                    <a:cubicBezTo>
                      <a:pt x="2198997" y="285862"/>
                      <a:pt x="2188838" y="296020"/>
                      <a:pt x="2176308" y="296020"/>
                    </a:cubicBezTo>
                    <a:lnTo>
                      <a:pt x="22689" y="296020"/>
                    </a:lnTo>
                    <a:cubicBezTo>
                      <a:pt x="16671" y="296020"/>
                      <a:pt x="10900" y="293629"/>
                      <a:pt x="6645" y="289374"/>
                    </a:cubicBezTo>
                    <a:cubicBezTo>
                      <a:pt x="2390" y="285119"/>
                      <a:pt x="0" y="279348"/>
                      <a:pt x="0" y="273331"/>
                    </a:cubicBezTo>
                    <a:lnTo>
                      <a:pt x="0" y="22689"/>
                    </a:lnTo>
                    <a:cubicBezTo>
                      <a:pt x="0" y="16671"/>
                      <a:pt x="2390" y="10900"/>
                      <a:pt x="6645" y="6645"/>
                    </a:cubicBezTo>
                    <a:cubicBezTo>
                      <a:pt x="10900" y="2390"/>
                      <a:pt x="16671" y="0"/>
                      <a:pt x="22689" y="0"/>
                    </a:cubicBezTo>
                    <a:close/>
                  </a:path>
                </a:pathLst>
              </a:custGeom>
              <a:solidFill>
                <a:srgbClr val="9B8338"/>
              </a:solidFill>
              <a:ln>
                <a:noFill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1"/>
              <p:cNvSpPr txBox="1"/>
              <p:nvPr/>
            </p:nvSpPr>
            <p:spPr>
              <a:xfrm>
                <a:off x="0" y="-38100"/>
                <a:ext cx="2199000" cy="334200"/>
              </a:xfrm>
              <a:prstGeom prst="rect">
                <a:avLst/>
              </a:prstGeom>
              <a:solidFill>
                <a:srgbClr val="9B8338"/>
              </a:solidFill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711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5" name="Google Shape;65;p1"/>
            <p:cNvSpPr txBox="1"/>
            <p:nvPr/>
          </p:nvSpPr>
          <p:spPr>
            <a:xfrm>
              <a:off x="1309198" y="3261007"/>
              <a:ext cx="2560200" cy="344700"/>
            </a:xfrm>
            <a:prstGeom prst="rect">
              <a:avLst/>
            </a:prstGeom>
            <a:solidFill>
              <a:srgbClr val="9B8338"/>
            </a:solidFill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lang="en" sz="3000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By Team One</a:t>
              </a:r>
              <a:endParaRPr i="0" sz="3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pic>
        <p:nvPicPr>
          <p:cNvPr id="66" name="Google Shape;66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8400" y="163138"/>
            <a:ext cx="3356325" cy="49803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"/>
          <p:cNvSpPr/>
          <p:nvPr/>
        </p:nvSpPr>
        <p:spPr>
          <a:xfrm rot="-1043976">
            <a:off x="6535697" y="3397384"/>
            <a:ext cx="2042687" cy="689407"/>
          </a:xfrm>
          <a:custGeom>
            <a:rect b="b" l="l" r="r" t="t"/>
            <a:pathLst>
              <a:path extrusionOk="0" h="1378814" w="4085374">
                <a:moveTo>
                  <a:pt x="0" y="0"/>
                </a:moveTo>
                <a:lnTo>
                  <a:pt x="4085374" y="0"/>
                </a:lnTo>
                <a:lnTo>
                  <a:pt x="4085374" y="1378813"/>
                </a:lnTo>
                <a:lnTo>
                  <a:pt x="0" y="13788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g2f32a080b64_1_69"/>
          <p:cNvGrpSpPr/>
          <p:nvPr/>
        </p:nvGrpSpPr>
        <p:grpSpPr>
          <a:xfrm>
            <a:off x="25175" y="-1"/>
            <a:ext cx="9144375" cy="2341709"/>
            <a:chOff x="5877" y="8848"/>
            <a:chExt cx="35664490" cy="16028128"/>
          </a:xfrm>
        </p:grpSpPr>
        <p:sp>
          <p:nvSpPr>
            <p:cNvPr id="171" name="Google Shape;171;g2f32a080b64_1_69"/>
            <p:cNvSpPr/>
            <p:nvPr/>
          </p:nvSpPr>
          <p:spPr>
            <a:xfrm rot="10800000">
              <a:off x="5877" y="8848"/>
              <a:ext cx="17843500" cy="16028128"/>
            </a:xfrm>
            <a:custGeom>
              <a:rect b="b" l="l" r="r" t="t"/>
              <a:pathLst>
                <a:path extrusionOk="0" h="5703960" w="6350000">
                  <a:moveTo>
                    <a:pt x="5877560" y="149860"/>
                  </a:moveTo>
                  <a:cubicBezTo>
                    <a:pt x="5786120" y="208280"/>
                    <a:pt x="5713730" y="255270"/>
                    <a:pt x="5556250" y="255270"/>
                  </a:cubicBezTo>
                  <a:cubicBezTo>
                    <a:pt x="5398770" y="255270"/>
                    <a:pt x="5326380" y="209550"/>
                    <a:pt x="5234940" y="149860"/>
                  </a:cubicBezTo>
                  <a:cubicBezTo>
                    <a:pt x="5130800" y="82550"/>
                    <a:pt x="5001260" y="0"/>
                    <a:pt x="4762500" y="0"/>
                  </a:cubicBezTo>
                  <a:cubicBezTo>
                    <a:pt x="4523740" y="0"/>
                    <a:pt x="4394200" y="82550"/>
                    <a:pt x="4290060" y="148590"/>
                  </a:cubicBezTo>
                  <a:cubicBezTo>
                    <a:pt x="4198620" y="207010"/>
                    <a:pt x="4126230" y="254000"/>
                    <a:pt x="3968750" y="254000"/>
                  </a:cubicBezTo>
                  <a:cubicBezTo>
                    <a:pt x="3811270" y="254000"/>
                    <a:pt x="3738880" y="208280"/>
                    <a:pt x="3647440" y="148590"/>
                  </a:cubicBezTo>
                  <a:cubicBezTo>
                    <a:pt x="3543300" y="82550"/>
                    <a:pt x="3413760" y="0"/>
                    <a:pt x="3175000" y="0"/>
                  </a:cubicBezTo>
                  <a:cubicBezTo>
                    <a:pt x="2936240" y="0"/>
                    <a:pt x="2806700" y="82550"/>
                    <a:pt x="2702560" y="148590"/>
                  </a:cubicBezTo>
                  <a:cubicBezTo>
                    <a:pt x="2611120" y="207010"/>
                    <a:pt x="2538730" y="254000"/>
                    <a:pt x="2381250" y="254000"/>
                  </a:cubicBezTo>
                  <a:cubicBezTo>
                    <a:pt x="2223770" y="254000"/>
                    <a:pt x="2151380" y="208280"/>
                    <a:pt x="2059940" y="148590"/>
                  </a:cubicBezTo>
                  <a:cubicBezTo>
                    <a:pt x="1955800" y="82550"/>
                    <a:pt x="1826260" y="0"/>
                    <a:pt x="1587500" y="0"/>
                  </a:cubicBezTo>
                  <a:cubicBezTo>
                    <a:pt x="1348740" y="0"/>
                    <a:pt x="1219200" y="82550"/>
                    <a:pt x="1115060" y="148590"/>
                  </a:cubicBezTo>
                  <a:cubicBezTo>
                    <a:pt x="1023620" y="207010"/>
                    <a:pt x="951230" y="254000"/>
                    <a:pt x="793750" y="254000"/>
                  </a:cubicBezTo>
                  <a:cubicBezTo>
                    <a:pt x="636270" y="254000"/>
                    <a:pt x="563880" y="208280"/>
                    <a:pt x="472440" y="148590"/>
                  </a:cubicBezTo>
                  <a:cubicBezTo>
                    <a:pt x="368300" y="82550"/>
                    <a:pt x="238760" y="0"/>
                    <a:pt x="0" y="0"/>
                  </a:cubicBezTo>
                  <a:lnTo>
                    <a:pt x="0" y="5703960"/>
                  </a:lnTo>
                  <a:lnTo>
                    <a:pt x="6350000" y="5703960"/>
                  </a:lnTo>
                  <a:lnTo>
                    <a:pt x="6350000" y="0"/>
                  </a:lnTo>
                  <a:cubicBezTo>
                    <a:pt x="6111240" y="0"/>
                    <a:pt x="5981700" y="82550"/>
                    <a:pt x="5877560" y="14986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g2f32a080b64_1_69"/>
            <p:cNvSpPr/>
            <p:nvPr/>
          </p:nvSpPr>
          <p:spPr>
            <a:xfrm rot="10800000">
              <a:off x="17826867" y="8848"/>
              <a:ext cx="17843500" cy="16028128"/>
            </a:xfrm>
            <a:custGeom>
              <a:rect b="b" l="l" r="r" t="t"/>
              <a:pathLst>
                <a:path extrusionOk="0" h="5703960" w="6350000">
                  <a:moveTo>
                    <a:pt x="5877560" y="149860"/>
                  </a:moveTo>
                  <a:cubicBezTo>
                    <a:pt x="5786120" y="208280"/>
                    <a:pt x="5713730" y="255270"/>
                    <a:pt x="5556250" y="255270"/>
                  </a:cubicBezTo>
                  <a:cubicBezTo>
                    <a:pt x="5398770" y="255270"/>
                    <a:pt x="5326380" y="209550"/>
                    <a:pt x="5234940" y="149860"/>
                  </a:cubicBezTo>
                  <a:cubicBezTo>
                    <a:pt x="5130800" y="82550"/>
                    <a:pt x="5001260" y="0"/>
                    <a:pt x="4762500" y="0"/>
                  </a:cubicBezTo>
                  <a:cubicBezTo>
                    <a:pt x="4523740" y="0"/>
                    <a:pt x="4394200" y="82550"/>
                    <a:pt x="4290060" y="148590"/>
                  </a:cubicBezTo>
                  <a:cubicBezTo>
                    <a:pt x="4198620" y="207010"/>
                    <a:pt x="4126230" y="254000"/>
                    <a:pt x="3968750" y="254000"/>
                  </a:cubicBezTo>
                  <a:cubicBezTo>
                    <a:pt x="3811270" y="254000"/>
                    <a:pt x="3738880" y="208280"/>
                    <a:pt x="3647440" y="148590"/>
                  </a:cubicBezTo>
                  <a:cubicBezTo>
                    <a:pt x="3543300" y="82550"/>
                    <a:pt x="3413760" y="0"/>
                    <a:pt x="3175000" y="0"/>
                  </a:cubicBezTo>
                  <a:cubicBezTo>
                    <a:pt x="2936240" y="0"/>
                    <a:pt x="2806700" y="82550"/>
                    <a:pt x="2702560" y="148590"/>
                  </a:cubicBezTo>
                  <a:cubicBezTo>
                    <a:pt x="2611120" y="207010"/>
                    <a:pt x="2538730" y="254000"/>
                    <a:pt x="2381250" y="254000"/>
                  </a:cubicBezTo>
                  <a:cubicBezTo>
                    <a:pt x="2223770" y="254000"/>
                    <a:pt x="2151380" y="208280"/>
                    <a:pt x="2059940" y="148590"/>
                  </a:cubicBezTo>
                  <a:cubicBezTo>
                    <a:pt x="1955800" y="82550"/>
                    <a:pt x="1826260" y="0"/>
                    <a:pt x="1587500" y="0"/>
                  </a:cubicBezTo>
                  <a:cubicBezTo>
                    <a:pt x="1348740" y="0"/>
                    <a:pt x="1219200" y="82550"/>
                    <a:pt x="1115060" y="148590"/>
                  </a:cubicBezTo>
                  <a:cubicBezTo>
                    <a:pt x="1023620" y="207010"/>
                    <a:pt x="951230" y="254000"/>
                    <a:pt x="793750" y="254000"/>
                  </a:cubicBezTo>
                  <a:cubicBezTo>
                    <a:pt x="636270" y="254000"/>
                    <a:pt x="563880" y="208280"/>
                    <a:pt x="472440" y="148590"/>
                  </a:cubicBezTo>
                  <a:cubicBezTo>
                    <a:pt x="368300" y="82550"/>
                    <a:pt x="238760" y="0"/>
                    <a:pt x="0" y="0"/>
                  </a:cubicBezTo>
                  <a:lnTo>
                    <a:pt x="0" y="5703960"/>
                  </a:lnTo>
                  <a:lnTo>
                    <a:pt x="6350000" y="5703960"/>
                  </a:lnTo>
                  <a:lnTo>
                    <a:pt x="6350000" y="0"/>
                  </a:lnTo>
                  <a:cubicBezTo>
                    <a:pt x="6111240" y="0"/>
                    <a:pt x="5981700" y="82550"/>
                    <a:pt x="5877560" y="14986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" name="Google Shape;173;g2f32a080b64_1_69"/>
          <p:cNvSpPr txBox="1"/>
          <p:nvPr/>
        </p:nvSpPr>
        <p:spPr>
          <a:xfrm>
            <a:off x="514350" y="484913"/>
            <a:ext cx="81153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" sz="5900">
                <a:solidFill>
                  <a:srgbClr val="E9FBFF"/>
                </a:solidFill>
                <a:latin typeface="Bebas Neue"/>
                <a:ea typeface="Bebas Neue"/>
                <a:cs typeface="Bebas Neue"/>
                <a:sym typeface="Bebas Neue"/>
              </a:rPr>
              <a:t>Server setup</a:t>
            </a:r>
            <a:endParaRPr i="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4" name="Google Shape;174;g2f32a080b64_1_69"/>
          <p:cNvSpPr txBox="1"/>
          <p:nvPr/>
        </p:nvSpPr>
        <p:spPr>
          <a:xfrm>
            <a:off x="514350" y="2417725"/>
            <a:ext cx="143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00204B"/>
                </a:solidFill>
                <a:latin typeface="Bebas Neue"/>
                <a:ea typeface="Bebas Neue"/>
                <a:cs typeface="Bebas Neue"/>
                <a:sym typeface="Bebas Neue"/>
              </a:rPr>
              <a:t>mYSQL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2f32a080b64_1_69"/>
          <p:cNvSpPr txBox="1"/>
          <p:nvPr/>
        </p:nvSpPr>
        <p:spPr>
          <a:xfrm>
            <a:off x="514350" y="1795047"/>
            <a:ext cx="143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E9FBFF"/>
                </a:solidFill>
                <a:latin typeface="Bebas Neue"/>
                <a:ea typeface="Bebas Neue"/>
                <a:cs typeface="Bebas Neue"/>
                <a:sym typeface="Bebas Neue"/>
              </a:rPr>
              <a:t>01. 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2f32a080b64_1_69"/>
          <p:cNvSpPr txBox="1"/>
          <p:nvPr/>
        </p:nvSpPr>
        <p:spPr>
          <a:xfrm>
            <a:off x="483125" y="2840374"/>
            <a:ext cx="14325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The MySQL is an open-source relational database management system.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2f32a080b64_1_69"/>
          <p:cNvSpPr txBox="1"/>
          <p:nvPr/>
        </p:nvSpPr>
        <p:spPr>
          <a:xfrm>
            <a:off x="2138226" y="1818542"/>
            <a:ext cx="143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E9FBFF"/>
                </a:solidFill>
                <a:latin typeface="Bebas Neue"/>
                <a:ea typeface="Bebas Neue"/>
                <a:cs typeface="Bebas Neue"/>
                <a:sym typeface="Bebas Neue"/>
              </a:rPr>
              <a:t>02. 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2f32a080b64_1_69"/>
          <p:cNvSpPr txBox="1"/>
          <p:nvPr/>
        </p:nvSpPr>
        <p:spPr>
          <a:xfrm>
            <a:off x="2138225" y="2417725"/>
            <a:ext cx="143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00204B"/>
                </a:solidFill>
                <a:latin typeface="Bebas Neue"/>
                <a:ea typeface="Bebas Neue"/>
                <a:cs typeface="Bebas Neue"/>
                <a:sym typeface="Bebas Neue"/>
              </a:rPr>
              <a:t>PHP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2f32a080b64_1_69"/>
          <p:cNvSpPr txBox="1"/>
          <p:nvPr/>
        </p:nvSpPr>
        <p:spPr>
          <a:xfrm>
            <a:off x="2172913" y="2843724"/>
            <a:ext cx="1432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The PHP is a general-purpose scripting language geared towards web development.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2f32a080b64_1_69"/>
          <p:cNvSpPr txBox="1"/>
          <p:nvPr/>
        </p:nvSpPr>
        <p:spPr>
          <a:xfrm>
            <a:off x="3840196" y="1818542"/>
            <a:ext cx="143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E9FBFF"/>
                </a:solidFill>
                <a:latin typeface="Bebas Neue"/>
                <a:ea typeface="Bebas Neue"/>
                <a:cs typeface="Bebas Neue"/>
                <a:sym typeface="Bebas Neue"/>
              </a:rPr>
              <a:t>03. 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2f32a080b64_1_69"/>
          <p:cNvSpPr txBox="1"/>
          <p:nvPr/>
        </p:nvSpPr>
        <p:spPr>
          <a:xfrm>
            <a:off x="3840196" y="2417725"/>
            <a:ext cx="143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00204B"/>
                </a:solidFill>
                <a:latin typeface="Bebas Neue"/>
                <a:ea typeface="Bebas Neue"/>
                <a:cs typeface="Bebas Neue"/>
                <a:sym typeface="Bebas Neue"/>
              </a:rPr>
              <a:t>Apache server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2f32a080b64_1_69"/>
          <p:cNvSpPr txBox="1"/>
          <p:nvPr/>
        </p:nvSpPr>
        <p:spPr>
          <a:xfrm>
            <a:off x="3841921" y="2840574"/>
            <a:ext cx="1432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The</a:t>
            </a:r>
            <a:r>
              <a:rPr lang="en" sz="1000">
                <a:latin typeface="Nunito"/>
                <a:ea typeface="Nunito"/>
                <a:cs typeface="Nunito"/>
                <a:sym typeface="Nunito"/>
              </a:rPr>
              <a:t> Apache HTTP Server is a free and open-source cross-platform web server software.</a:t>
            </a:r>
            <a:endParaRPr i="0" sz="1000" u="none" cap="none" strike="noStrike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3" name="Google Shape;183;g2f32a080b64_1_69"/>
          <p:cNvSpPr txBox="1"/>
          <p:nvPr/>
        </p:nvSpPr>
        <p:spPr>
          <a:xfrm>
            <a:off x="5510928" y="1818542"/>
            <a:ext cx="143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E9FBFF"/>
                </a:solidFill>
                <a:latin typeface="Bebas Neue"/>
                <a:ea typeface="Bebas Neue"/>
                <a:cs typeface="Bebas Neue"/>
                <a:sym typeface="Bebas Neue"/>
              </a:rPr>
              <a:t>04. 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2f32a080b64_1_69"/>
          <p:cNvSpPr txBox="1"/>
          <p:nvPr/>
        </p:nvSpPr>
        <p:spPr>
          <a:xfrm>
            <a:off x="5510928" y="2417725"/>
            <a:ext cx="143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00204B"/>
                </a:solidFill>
                <a:latin typeface="Bebas Neue"/>
                <a:ea typeface="Bebas Neue"/>
                <a:cs typeface="Bebas Neue"/>
                <a:sym typeface="Bebas Neue"/>
              </a:rPr>
              <a:t>npm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2f32a080b64_1_69"/>
          <p:cNvSpPr txBox="1"/>
          <p:nvPr/>
        </p:nvSpPr>
        <p:spPr>
          <a:xfrm>
            <a:off x="5519603" y="2843724"/>
            <a:ext cx="14325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The NPM is the default package manager for the JavaScript runtime environment.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2f32a080b64_1_69"/>
          <p:cNvSpPr txBox="1"/>
          <p:nvPr/>
        </p:nvSpPr>
        <p:spPr>
          <a:xfrm>
            <a:off x="7197278" y="1818542"/>
            <a:ext cx="143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E9FBFF"/>
                </a:solidFill>
                <a:latin typeface="Bebas Neue"/>
                <a:ea typeface="Bebas Neue"/>
                <a:cs typeface="Bebas Neue"/>
                <a:sym typeface="Bebas Neue"/>
              </a:rPr>
              <a:t>05. 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2f32a080b64_1_69"/>
          <p:cNvSpPr txBox="1"/>
          <p:nvPr/>
        </p:nvSpPr>
        <p:spPr>
          <a:xfrm>
            <a:off x="7197278" y="2417725"/>
            <a:ext cx="143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rgbClr val="00204B"/>
                </a:solidFill>
                <a:latin typeface="Bebas Neue"/>
                <a:ea typeface="Bebas Neue"/>
                <a:cs typeface="Bebas Neue"/>
                <a:sym typeface="Bebas Neue"/>
              </a:rPr>
              <a:t>node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2f32a080b64_1_69"/>
          <p:cNvSpPr txBox="1"/>
          <p:nvPr/>
        </p:nvSpPr>
        <p:spPr>
          <a:xfrm>
            <a:off x="7197278" y="2791749"/>
            <a:ext cx="14325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The Node.js is a cross-platform, open-source JavaScript runtime environment.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9" name="Google Shape;189;g2f32a080b64_1_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338" y="3772200"/>
            <a:ext cx="1594274" cy="86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g2f32a080b64_1_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376" y="3360775"/>
            <a:ext cx="1108875" cy="1567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2f32a080b64_1_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1913" y="3817525"/>
            <a:ext cx="1510888" cy="57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g2f32a080b64_1_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99250" y="3857925"/>
            <a:ext cx="1352850" cy="5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2f32a080b64_1_6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16400" y="3617797"/>
            <a:ext cx="1594249" cy="9754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8"/>
          <p:cNvSpPr/>
          <p:nvPr/>
        </p:nvSpPr>
        <p:spPr>
          <a:xfrm rot="-5400000">
            <a:off x="4211094" y="434581"/>
            <a:ext cx="5143500" cy="4280189"/>
          </a:xfrm>
          <a:custGeom>
            <a:rect b="b" l="l" r="r" t="t"/>
            <a:pathLst>
              <a:path extrusionOk="0" h="545247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452470"/>
                </a:lnTo>
                <a:lnTo>
                  <a:pt x="6350000" y="545247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8"/>
          <p:cNvSpPr/>
          <p:nvPr/>
        </p:nvSpPr>
        <p:spPr>
          <a:xfrm rot="-5400000">
            <a:off x="4382393" y="441396"/>
            <a:ext cx="5143500" cy="4266558"/>
          </a:xfrm>
          <a:custGeom>
            <a:rect b="b" l="l" r="r" t="t"/>
            <a:pathLst>
              <a:path extrusionOk="0" h="545247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452470"/>
                </a:lnTo>
                <a:lnTo>
                  <a:pt x="6350000" y="545247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8"/>
          <p:cNvSpPr/>
          <p:nvPr/>
        </p:nvSpPr>
        <p:spPr>
          <a:xfrm>
            <a:off x="446367" y="156160"/>
            <a:ext cx="3031565" cy="4831180"/>
          </a:xfrm>
          <a:custGeom>
            <a:rect b="b" l="l" r="r" t="t"/>
            <a:pathLst>
              <a:path extrusionOk="0" h="9662359" w="6063130">
                <a:moveTo>
                  <a:pt x="0" y="0"/>
                </a:moveTo>
                <a:lnTo>
                  <a:pt x="6063130" y="0"/>
                </a:lnTo>
                <a:lnTo>
                  <a:pt x="6063130" y="9662358"/>
                </a:lnTo>
                <a:lnTo>
                  <a:pt x="0" y="96623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01" name="Google Shape;201;p18"/>
          <p:cNvGrpSpPr/>
          <p:nvPr/>
        </p:nvGrpSpPr>
        <p:grpSpPr>
          <a:xfrm>
            <a:off x="5073922" y="1229040"/>
            <a:ext cx="3564051" cy="2401201"/>
            <a:chOff x="0" y="-748808"/>
            <a:chExt cx="9504133" cy="6403200"/>
          </a:xfrm>
        </p:grpSpPr>
        <p:sp>
          <p:nvSpPr>
            <p:cNvPr id="202" name="Google Shape;202;p18"/>
            <p:cNvSpPr txBox="1"/>
            <p:nvPr/>
          </p:nvSpPr>
          <p:spPr>
            <a:xfrm>
              <a:off x="1233733" y="-748808"/>
              <a:ext cx="8270400" cy="640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200"/>
                <a:buFont typeface="Arial"/>
                <a:buNone/>
              </a:pPr>
              <a:r>
                <a:rPr i="0" lang="en" sz="52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Thank you</a:t>
              </a:r>
              <a:endParaRPr i="0" sz="52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200"/>
                <a:buFont typeface="Arial"/>
                <a:buNone/>
              </a:pPr>
              <a:r>
                <a:rPr lang="en" sz="5200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FOR</a:t>
              </a:r>
              <a:endParaRPr sz="5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200"/>
                <a:buFont typeface="Arial"/>
                <a:buNone/>
              </a:pPr>
              <a:r>
                <a:rPr lang="en" sz="5200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LISTENING</a:t>
              </a:r>
              <a:endParaRPr sz="5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203" name="Google Shape;203;p18"/>
            <p:cNvSpPr txBox="1"/>
            <p:nvPr/>
          </p:nvSpPr>
          <p:spPr>
            <a:xfrm>
              <a:off x="0" y="4753341"/>
              <a:ext cx="82704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t/>
              </a:r>
              <a:endPara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"/>
          <p:cNvSpPr/>
          <p:nvPr/>
        </p:nvSpPr>
        <p:spPr>
          <a:xfrm rot="5400000">
            <a:off x="2152380" y="428930"/>
            <a:ext cx="5159375" cy="4289114"/>
          </a:xfrm>
          <a:custGeom>
            <a:rect b="b" l="l" r="r" t="t"/>
            <a:pathLst>
              <a:path extrusionOk="0" h="5855446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855446"/>
                </a:lnTo>
                <a:lnTo>
                  <a:pt x="6350000" y="5855446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rgbClr val="9B8338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"/>
          <p:cNvSpPr/>
          <p:nvPr/>
        </p:nvSpPr>
        <p:spPr>
          <a:xfrm rot="5400000">
            <a:off x="1967359" y="573059"/>
            <a:ext cx="5143500" cy="4007032"/>
          </a:xfrm>
          <a:custGeom>
            <a:rect b="b" l="l" r="r" t="t"/>
            <a:pathLst>
              <a:path extrusionOk="0" h="570396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703960"/>
                </a:lnTo>
                <a:lnTo>
                  <a:pt x="6350000" y="570396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rgbClr val="BDAC7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"/>
          <p:cNvSpPr/>
          <p:nvPr/>
        </p:nvSpPr>
        <p:spPr>
          <a:xfrm rot="5400000">
            <a:off x="533632" y="-556468"/>
            <a:ext cx="5143500" cy="6245836"/>
          </a:xfrm>
          <a:custGeom>
            <a:rect b="b" l="l" r="r" t="t"/>
            <a:pathLst>
              <a:path extrusionOk="0" h="570396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703960"/>
                </a:lnTo>
                <a:lnTo>
                  <a:pt x="6350000" y="570396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rgbClr val="EFEBD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"/>
          <p:cNvSpPr/>
          <p:nvPr/>
        </p:nvSpPr>
        <p:spPr>
          <a:xfrm>
            <a:off x="6776743" y="410451"/>
            <a:ext cx="1993799" cy="4322599"/>
          </a:xfrm>
          <a:custGeom>
            <a:rect b="b" l="l" r="r" t="t"/>
            <a:pathLst>
              <a:path extrusionOk="0" h="8645197" w="3987597">
                <a:moveTo>
                  <a:pt x="0" y="0"/>
                </a:moveTo>
                <a:lnTo>
                  <a:pt x="3987597" y="0"/>
                </a:lnTo>
                <a:lnTo>
                  <a:pt x="3987597" y="8645196"/>
                </a:lnTo>
                <a:lnTo>
                  <a:pt x="0" y="86451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6" name="Google Shape;76;p2"/>
          <p:cNvSpPr txBox="1"/>
          <p:nvPr/>
        </p:nvSpPr>
        <p:spPr>
          <a:xfrm>
            <a:off x="514350" y="557213"/>
            <a:ext cx="5907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" sz="5200">
                <a:latin typeface="Bebas Neue"/>
                <a:ea typeface="Bebas Neue"/>
                <a:cs typeface="Bebas Neue"/>
                <a:sym typeface="Bebas Neue"/>
              </a:rPr>
              <a:t>TEAM MEMBERS</a:t>
            </a:r>
            <a:endParaRPr i="0" sz="7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514798" y="2181887"/>
            <a:ext cx="1383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latin typeface="Bebas Neue"/>
                <a:ea typeface="Bebas Neue"/>
                <a:cs typeface="Bebas Neue"/>
                <a:sym typeface="Bebas Neue"/>
              </a:rPr>
              <a:t>RUI</a:t>
            </a:r>
            <a:endParaRPr b="1" sz="20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8" name="Google Shape;78;p2"/>
          <p:cNvSpPr txBox="1"/>
          <p:nvPr/>
        </p:nvSpPr>
        <p:spPr>
          <a:xfrm>
            <a:off x="514798" y="1735668"/>
            <a:ext cx="6915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i="0" lang="en" sz="3100" u="none" cap="none" strike="noStrike">
                <a:solidFill>
                  <a:srgbClr val="9B8338"/>
                </a:solidFill>
                <a:latin typeface="Bebas Neue"/>
                <a:ea typeface="Bebas Neue"/>
                <a:cs typeface="Bebas Neue"/>
                <a:sym typeface="Bebas Neue"/>
              </a:rPr>
              <a:t>01</a:t>
            </a:r>
            <a:endParaRPr b="0" i="0" sz="700" u="none" cap="none" strike="noStrike">
              <a:solidFill>
                <a:srgbClr val="9B83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"/>
          <p:cNvSpPr txBox="1"/>
          <p:nvPr/>
        </p:nvSpPr>
        <p:spPr>
          <a:xfrm>
            <a:off x="2341839" y="2181875"/>
            <a:ext cx="1526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latin typeface="Bebas Neue"/>
                <a:ea typeface="Bebas Neue"/>
                <a:cs typeface="Bebas Neue"/>
                <a:sym typeface="Bebas Neue"/>
              </a:rPr>
              <a:t>iMRAN</a:t>
            </a:r>
            <a:endParaRPr b="0" i="0" sz="7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"/>
          <p:cNvSpPr txBox="1"/>
          <p:nvPr/>
        </p:nvSpPr>
        <p:spPr>
          <a:xfrm>
            <a:off x="2341834" y="1735668"/>
            <a:ext cx="7869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i="0" lang="en" sz="3100" u="none" cap="none" strike="noStrike">
                <a:solidFill>
                  <a:srgbClr val="9B8338"/>
                </a:solidFill>
                <a:latin typeface="Bebas Neue"/>
                <a:ea typeface="Bebas Neue"/>
                <a:cs typeface="Bebas Neue"/>
                <a:sym typeface="Bebas Neue"/>
              </a:rPr>
              <a:t>0</a:t>
            </a:r>
            <a:r>
              <a:rPr b="1" lang="en" sz="3100">
                <a:solidFill>
                  <a:srgbClr val="9B8338"/>
                </a:solidFill>
                <a:latin typeface="Bebas Neue"/>
                <a:ea typeface="Bebas Neue"/>
                <a:cs typeface="Bebas Neue"/>
                <a:sym typeface="Bebas Neue"/>
              </a:rPr>
              <a:t>2</a:t>
            </a:r>
            <a:endParaRPr b="0" i="0" sz="700" u="none" cap="none" strike="noStrike">
              <a:solidFill>
                <a:srgbClr val="9B83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"/>
          <p:cNvSpPr txBox="1"/>
          <p:nvPr/>
        </p:nvSpPr>
        <p:spPr>
          <a:xfrm>
            <a:off x="4223522" y="2181875"/>
            <a:ext cx="1240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latin typeface="Bebas Neue"/>
                <a:ea typeface="Bebas Neue"/>
                <a:cs typeface="Bebas Neue"/>
                <a:sym typeface="Bebas Neue"/>
              </a:rPr>
              <a:t>doNALD OBI</a:t>
            </a:r>
            <a:endParaRPr b="0" i="0" sz="7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"/>
          <p:cNvSpPr txBox="1"/>
          <p:nvPr/>
        </p:nvSpPr>
        <p:spPr>
          <a:xfrm>
            <a:off x="4223502" y="1735668"/>
            <a:ext cx="6948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i="0" lang="en" sz="3100" u="none" cap="none" strike="noStrike">
                <a:solidFill>
                  <a:srgbClr val="9B8338"/>
                </a:solidFill>
                <a:latin typeface="Bebas Neue"/>
                <a:ea typeface="Bebas Neue"/>
                <a:cs typeface="Bebas Neue"/>
                <a:sym typeface="Bebas Neue"/>
              </a:rPr>
              <a:t>0</a:t>
            </a:r>
            <a:r>
              <a:rPr b="1" lang="en" sz="3100">
                <a:solidFill>
                  <a:srgbClr val="9B8338"/>
                </a:solidFill>
                <a:latin typeface="Bebas Neue"/>
                <a:ea typeface="Bebas Neue"/>
                <a:cs typeface="Bebas Neue"/>
                <a:sym typeface="Bebas Neue"/>
              </a:rPr>
              <a:t>3</a:t>
            </a:r>
            <a:endParaRPr b="0" i="0" sz="700" u="none" cap="none" strike="noStrike">
              <a:solidFill>
                <a:srgbClr val="9B83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"/>
          <p:cNvSpPr txBox="1"/>
          <p:nvPr/>
        </p:nvSpPr>
        <p:spPr>
          <a:xfrm>
            <a:off x="514800" y="3222675"/>
            <a:ext cx="1526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latin typeface="Bebas Neue"/>
                <a:ea typeface="Bebas Neue"/>
                <a:cs typeface="Bebas Neue"/>
                <a:sym typeface="Bebas Neue"/>
              </a:rPr>
              <a:t>Snigdha</a:t>
            </a:r>
            <a:endParaRPr b="0" i="0" sz="7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"/>
          <p:cNvSpPr txBox="1"/>
          <p:nvPr/>
        </p:nvSpPr>
        <p:spPr>
          <a:xfrm>
            <a:off x="514800" y="2776452"/>
            <a:ext cx="6918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i="0" lang="en" sz="3100" u="none" cap="none" strike="noStrike">
                <a:solidFill>
                  <a:srgbClr val="9B8338"/>
                </a:solidFill>
                <a:latin typeface="Bebas Neue"/>
                <a:ea typeface="Bebas Neue"/>
                <a:cs typeface="Bebas Neue"/>
                <a:sym typeface="Bebas Neue"/>
              </a:rPr>
              <a:t>0</a:t>
            </a:r>
            <a:r>
              <a:rPr b="1" lang="en" sz="3100">
                <a:solidFill>
                  <a:srgbClr val="9B8338"/>
                </a:solidFill>
                <a:latin typeface="Bebas Neue"/>
                <a:ea typeface="Bebas Neue"/>
                <a:cs typeface="Bebas Neue"/>
                <a:sym typeface="Bebas Neue"/>
              </a:rPr>
              <a:t>4</a:t>
            </a:r>
            <a:endParaRPr b="0" i="0" sz="700" u="none" cap="none" strike="noStrike">
              <a:solidFill>
                <a:srgbClr val="9B83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 txBox="1"/>
          <p:nvPr/>
        </p:nvSpPr>
        <p:spPr>
          <a:xfrm>
            <a:off x="2322351" y="3261500"/>
            <a:ext cx="1240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latin typeface="Bebas Neue"/>
                <a:ea typeface="Bebas Neue"/>
                <a:cs typeface="Bebas Neue"/>
                <a:sym typeface="Bebas Neue"/>
              </a:rPr>
              <a:t>partH</a:t>
            </a:r>
            <a:endParaRPr b="0" i="0" sz="7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"/>
          <p:cNvSpPr txBox="1"/>
          <p:nvPr/>
        </p:nvSpPr>
        <p:spPr>
          <a:xfrm>
            <a:off x="2322348" y="2815277"/>
            <a:ext cx="5991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lang="en" sz="3100">
                <a:solidFill>
                  <a:srgbClr val="9B8338"/>
                </a:solidFill>
                <a:latin typeface="Bebas Neue"/>
                <a:ea typeface="Bebas Neue"/>
                <a:cs typeface="Bebas Neue"/>
                <a:sym typeface="Bebas Neue"/>
              </a:rPr>
              <a:t>05</a:t>
            </a:r>
            <a:endParaRPr b="0" i="0" sz="700" u="none" cap="none" strike="noStrike">
              <a:solidFill>
                <a:srgbClr val="9B83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"/>
          <p:cNvSpPr txBox="1"/>
          <p:nvPr/>
        </p:nvSpPr>
        <p:spPr>
          <a:xfrm>
            <a:off x="514800" y="2484175"/>
            <a:ext cx="13833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rgbClr val="374151"/>
                </a:solidFill>
              </a:rPr>
              <a:t>Backend &amp; DevOps</a:t>
            </a:r>
            <a:endParaRPr sz="1000">
              <a:solidFill>
                <a:srgbClr val="374151"/>
              </a:solidFill>
            </a:endParaRPr>
          </a:p>
        </p:txBody>
      </p:sp>
      <p:sp>
        <p:nvSpPr>
          <p:cNvPr id="88" name="Google Shape;88;p2"/>
          <p:cNvSpPr txBox="1"/>
          <p:nvPr/>
        </p:nvSpPr>
        <p:spPr>
          <a:xfrm>
            <a:off x="2322350" y="2499625"/>
            <a:ext cx="1383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rgbClr val="374151"/>
                </a:solidFill>
              </a:rPr>
              <a:t>Project Manager &amp; </a:t>
            </a:r>
            <a:br>
              <a:rPr lang="en" sz="1000">
                <a:solidFill>
                  <a:srgbClr val="374151"/>
                </a:solidFill>
              </a:rPr>
            </a:br>
            <a:r>
              <a:rPr lang="en" sz="1000">
                <a:solidFill>
                  <a:srgbClr val="374151"/>
                </a:solidFill>
              </a:rPr>
              <a:t>Frontend Lead</a:t>
            </a:r>
            <a:endParaRPr sz="1000">
              <a:solidFill>
                <a:srgbClr val="374151"/>
              </a:solidFill>
            </a:endParaRPr>
          </a:p>
        </p:txBody>
      </p:sp>
      <p:sp>
        <p:nvSpPr>
          <p:cNvPr id="89" name="Google Shape;89;p2"/>
          <p:cNvSpPr txBox="1"/>
          <p:nvPr/>
        </p:nvSpPr>
        <p:spPr>
          <a:xfrm>
            <a:off x="4223525" y="2499625"/>
            <a:ext cx="1383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rgbClr val="374151"/>
                </a:solidFill>
              </a:rPr>
              <a:t>Lead Design </a:t>
            </a:r>
            <a:br>
              <a:rPr lang="en" sz="1000">
                <a:solidFill>
                  <a:srgbClr val="374151"/>
                </a:solidFill>
              </a:rPr>
            </a:br>
            <a:r>
              <a:rPr lang="en" sz="1000">
                <a:solidFill>
                  <a:srgbClr val="374151"/>
                </a:solidFill>
              </a:rPr>
              <a:t>&amp; UI UX Architecture</a:t>
            </a:r>
            <a:endParaRPr sz="1000">
              <a:solidFill>
                <a:srgbClr val="374151"/>
              </a:solidFill>
            </a:endParaRPr>
          </a:p>
        </p:txBody>
      </p:sp>
      <p:sp>
        <p:nvSpPr>
          <p:cNvPr id="90" name="Google Shape;90;p2"/>
          <p:cNvSpPr txBox="1"/>
          <p:nvPr/>
        </p:nvSpPr>
        <p:spPr>
          <a:xfrm>
            <a:off x="514800" y="3540525"/>
            <a:ext cx="13833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rgbClr val="374151"/>
                </a:solidFill>
              </a:rPr>
              <a:t>CEO / Developer</a:t>
            </a:r>
            <a:endParaRPr sz="1000">
              <a:solidFill>
                <a:srgbClr val="374151"/>
              </a:solidFill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2322350" y="3569300"/>
            <a:ext cx="13833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rgbClr val="374151"/>
                </a:solidFill>
              </a:rPr>
              <a:t>QA &amp; Development</a:t>
            </a:r>
            <a:endParaRPr sz="1000">
              <a:solidFill>
                <a:srgbClr val="37415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/>
          <p:nvPr/>
        </p:nvSpPr>
        <p:spPr>
          <a:xfrm rot="-5400000">
            <a:off x="5367414" y="1858212"/>
            <a:ext cx="5651500" cy="1903028"/>
          </a:xfrm>
          <a:custGeom>
            <a:rect b="b" l="l" r="r" t="t"/>
            <a:pathLst>
              <a:path extrusionOk="0" h="2606887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2606887"/>
                </a:lnTo>
                <a:lnTo>
                  <a:pt x="6350000" y="2606887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rgbClr val="9B8338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"/>
          <p:cNvSpPr txBox="1"/>
          <p:nvPr/>
        </p:nvSpPr>
        <p:spPr>
          <a:xfrm>
            <a:off x="628425" y="387575"/>
            <a:ext cx="6089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200"/>
              <a:buFont typeface="Arial"/>
              <a:buNone/>
            </a:pPr>
            <a:r>
              <a:rPr lang="en" sz="8200">
                <a:latin typeface="Bebas Neue"/>
                <a:ea typeface="Bebas Neue"/>
                <a:cs typeface="Bebas Neue"/>
                <a:sym typeface="Bebas Neue"/>
              </a:rPr>
              <a:t>The client</a:t>
            </a:r>
            <a:endParaRPr i="0" sz="7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8" name="Google Shape;98;p3"/>
          <p:cNvSpPr txBox="1"/>
          <p:nvPr/>
        </p:nvSpPr>
        <p:spPr>
          <a:xfrm>
            <a:off x="774000" y="1634400"/>
            <a:ext cx="58467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200">
                <a:solidFill>
                  <a:srgbClr val="374151"/>
                </a:solidFill>
              </a:rPr>
              <a:t>Couture Closet, was born out of a passion for fashion, evolving from a small boutique to a thriving online store offering high-quality, stylish clothing for every occasion.</a:t>
            </a:r>
            <a:endParaRPr b="0" i="0" sz="1200" u="none" cap="none" strike="noStrike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9" name="Google Shape;9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00" y="2220450"/>
            <a:ext cx="6615576" cy="276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9702" y="498900"/>
            <a:ext cx="3128099" cy="464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g2f37a333ece_9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48900"/>
            <a:ext cx="7888077" cy="386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2f37a333ece_9_0"/>
          <p:cNvSpPr/>
          <p:nvPr/>
        </p:nvSpPr>
        <p:spPr>
          <a:xfrm rot="-5400000">
            <a:off x="5827509" y="1821167"/>
            <a:ext cx="5159375" cy="1472891"/>
          </a:xfrm>
          <a:custGeom>
            <a:rect b="b" l="l" r="r" t="t"/>
            <a:pathLst>
              <a:path extrusionOk="0" h="2606887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2606887"/>
                </a:lnTo>
                <a:lnTo>
                  <a:pt x="6350000" y="2606887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rgbClr val="9B8338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2f37a333ece_9_0"/>
          <p:cNvSpPr txBox="1"/>
          <p:nvPr/>
        </p:nvSpPr>
        <p:spPr>
          <a:xfrm>
            <a:off x="552225" y="82775"/>
            <a:ext cx="6380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200"/>
              <a:buFont typeface="Arial"/>
              <a:buNone/>
            </a:pPr>
            <a:r>
              <a:rPr lang="en" sz="8200">
                <a:latin typeface="Bebas Neue"/>
                <a:ea typeface="Bebas Neue"/>
                <a:cs typeface="Bebas Neue"/>
                <a:sym typeface="Bebas Neue"/>
              </a:rPr>
              <a:t>Listing &amp; FILTERS</a:t>
            </a:r>
            <a:endParaRPr i="0" sz="7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g2f37a333ece_9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4636"/>
            <a:ext cx="7847600" cy="3605863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2f37a333ece_9_9"/>
          <p:cNvSpPr/>
          <p:nvPr/>
        </p:nvSpPr>
        <p:spPr>
          <a:xfrm rot="-5400000">
            <a:off x="5827509" y="1821167"/>
            <a:ext cx="5159375" cy="1472891"/>
          </a:xfrm>
          <a:custGeom>
            <a:rect b="b" l="l" r="r" t="t"/>
            <a:pathLst>
              <a:path extrusionOk="0" h="2606887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2606887"/>
                </a:lnTo>
                <a:lnTo>
                  <a:pt x="6350000" y="2606887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rgbClr val="9B8338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g2f37a333ece_9_9"/>
          <p:cNvSpPr txBox="1"/>
          <p:nvPr/>
        </p:nvSpPr>
        <p:spPr>
          <a:xfrm>
            <a:off x="628425" y="158975"/>
            <a:ext cx="6380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200"/>
              <a:buFont typeface="Arial"/>
              <a:buNone/>
            </a:pPr>
            <a:r>
              <a:rPr lang="en" sz="8200">
                <a:latin typeface="Bebas Neue"/>
                <a:ea typeface="Bebas Neue"/>
                <a:cs typeface="Bebas Neue"/>
                <a:sym typeface="Bebas Neue"/>
              </a:rPr>
              <a:t>ADMIN DASHBOARD</a:t>
            </a:r>
            <a:endParaRPr i="0" sz="7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/>
          <p:nvPr/>
        </p:nvSpPr>
        <p:spPr>
          <a:xfrm rot="5400000">
            <a:off x="662419" y="511194"/>
            <a:ext cx="5143500" cy="4121111"/>
          </a:xfrm>
          <a:custGeom>
            <a:rect b="b" l="l" r="r" t="t"/>
            <a:pathLst>
              <a:path extrusionOk="0" h="570396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703960"/>
                </a:lnTo>
                <a:lnTo>
                  <a:pt x="6350000" y="570396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rgbClr val="BDAC76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5"/>
          <p:cNvSpPr/>
          <p:nvPr/>
        </p:nvSpPr>
        <p:spPr>
          <a:xfrm rot="5400000">
            <a:off x="-94454" y="83397"/>
            <a:ext cx="5143500" cy="4976705"/>
          </a:xfrm>
          <a:custGeom>
            <a:rect b="b" l="l" r="r" t="t"/>
            <a:pathLst>
              <a:path extrusionOk="0" h="570396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703960"/>
                </a:lnTo>
                <a:lnTo>
                  <a:pt x="6350000" y="570396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5"/>
          <p:cNvSpPr txBox="1"/>
          <p:nvPr/>
        </p:nvSpPr>
        <p:spPr>
          <a:xfrm>
            <a:off x="5634825" y="1028200"/>
            <a:ext cx="32994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" sz="5200">
                <a:latin typeface="Bebas Neue"/>
                <a:ea typeface="Bebas Neue"/>
                <a:cs typeface="Bebas Neue"/>
                <a:sym typeface="Bebas Neue"/>
              </a:rPr>
              <a:t>Database</a:t>
            </a:r>
            <a:endParaRPr sz="5200"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" sz="5200">
                <a:latin typeface="Bebas Neue"/>
                <a:ea typeface="Bebas Neue"/>
                <a:cs typeface="Bebas Neue"/>
                <a:sym typeface="Bebas Neue"/>
              </a:rPr>
              <a:t>Tables</a:t>
            </a:r>
            <a:endParaRPr sz="52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22" name="Google Shape;122;p15"/>
          <p:cNvSpPr txBox="1"/>
          <p:nvPr/>
        </p:nvSpPr>
        <p:spPr>
          <a:xfrm>
            <a:off x="6306026" y="2804022"/>
            <a:ext cx="2628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The products table stores detailed information about individual clothing items, including their attributes and inventory status.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5"/>
          <p:cNvSpPr txBox="1"/>
          <p:nvPr/>
        </p:nvSpPr>
        <p:spPr>
          <a:xfrm>
            <a:off x="6306026" y="3635870"/>
            <a:ext cx="2685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An "Order" table typically represents a transaction in which a customer purchases clothes from our online </a:t>
            </a:r>
            <a:r>
              <a:rPr lang="en" sz="1000">
                <a:latin typeface="Nunito"/>
                <a:ea typeface="Nunito"/>
                <a:cs typeface="Nunito"/>
                <a:sym typeface="Nunito"/>
              </a:rPr>
              <a:t>ecommerce</a:t>
            </a:r>
            <a:r>
              <a:rPr lang="en" sz="1000">
                <a:latin typeface="Nunito"/>
                <a:ea typeface="Nunito"/>
                <a:cs typeface="Nunito"/>
                <a:sym typeface="Nunito"/>
              </a:rPr>
              <a:t> website.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5"/>
          <p:cNvSpPr txBox="1"/>
          <p:nvPr/>
        </p:nvSpPr>
        <p:spPr>
          <a:xfrm>
            <a:off x="5634819" y="2870697"/>
            <a:ext cx="4851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i="0" lang="en" sz="3100" u="none" cap="none" strike="noStrike">
                <a:solidFill>
                  <a:srgbClr val="00204B"/>
                </a:solidFill>
                <a:latin typeface="Bebas Neue"/>
                <a:ea typeface="Bebas Neue"/>
                <a:cs typeface="Bebas Neue"/>
                <a:sym typeface="Bebas Neue"/>
              </a:rPr>
              <a:t>01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5"/>
          <p:cNvSpPr txBox="1"/>
          <p:nvPr/>
        </p:nvSpPr>
        <p:spPr>
          <a:xfrm>
            <a:off x="5634819" y="3702544"/>
            <a:ext cx="3951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i="0" lang="en" sz="3100" u="none" cap="none" strike="noStrike">
                <a:solidFill>
                  <a:srgbClr val="00204B"/>
                </a:solidFill>
                <a:latin typeface="Bebas Neue"/>
                <a:ea typeface="Bebas Neue"/>
                <a:cs typeface="Bebas Neue"/>
                <a:sym typeface="Bebas Neue"/>
              </a:rPr>
              <a:t>02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6" name="Google Shape;126;p15"/>
          <p:cNvGraphicFramePr/>
          <p:nvPr/>
        </p:nvGraphicFramePr>
        <p:xfrm>
          <a:off x="587275" y="72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{0A88DB95-9664-4AE2-99CF-2ACD25BD61F9}</a:tableStyleId>
              </a:tblPr>
              <a:tblGrid>
                <a:gridCol w="1946250"/>
                <a:gridCol w="1946250"/>
              </a:tblGrid>
              <a:tr h="38567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products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 hMerge="1"/>
              </a:tr>
              <a:tr h="34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bigint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sku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varchar(50)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name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varchar(100)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price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decimal(10,2)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stock_quantity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int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…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…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7" name="Google Shape;127;p15"/>
          <p:cNvGraphicFramePr/>
          <p:nvPr/>
        </p:nvGraphicFramePr>
        <p:xfrm>
          <a:off x="587275" y="2665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{0A88DB95-9664-4AE2-99CF-2ACD25BD61F9}</a:tableStyleId>
              </a:tblPr>
              <a:tblGrid>
                <a:gridCol w="1946250"/>
                <a:gridCol w="1946250"/>
              </a:tblGrid>
              <a:tr h="37515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orders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 hMerge="1"/>
              </a:tr>
              <a:tr h="33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bigint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3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user_id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bigint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3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email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varchar(255)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3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total_amount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decimal(10,2)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3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shipping_address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text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21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…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</a:rPr>
                        <a:t>…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32a080b64_1_0"/>
          <p:cNvSpPr txBox="1"/>
          <p:nvPr/>
        </p:nvSpPr>
        <p:spPr>
          <a:xfrm>
            <a:off x="1001442" y="255292"/>
            <a:ext cx="7141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" sz="5400">
                <a:latin typeface="Bebas Neue"/>
                <a:ea typeface="Bebas Neue"/>
                <a:cs typeface="Bebas Neue"/>
                <a:sym typeface="Bebas Neue"/>
              </a:rPr>
              <a:t>Database Tables</a:t>
            </a:r>
            <a:endParaRPr i="0" sz="9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33" name="Google Shape;133;g2f32a080b64_1_0"/>
          <p:cNvGrpSpPr/>
          <p:nvPr/>
        </p:nvGrpSpPr>
        <p:grpSpPr>
          <a:xfrm>
            <a:off x="0" y="1468250"/>
            <a:ext cx="9140524" cy="3679054"/>
            <a:chOff x="0" y="1468250"/>
            <a:chExt cx="9140524" cy="3679054"/>
          </a:xfrm>
        </p:grpSpPr>
        <p:sp>
          <p:nvSpPr>
            <p:cNvPr id="134" name="Google Shape;134;g2f32a080b64_1_0"/>
            <p:cNvSpPr/>
            <p:nvPr/>
          </p:nvSpPr>
          <p:spPr>
            <a:xfrm>
              <a:off x="5806774" y="1468250"/>
              <a:ext cx="3333750" cy="3679054"/>
            </a:xfrm>
            <a:custGeom>
              <a:rect b="b" l="l" r="r" t="t"/>
              <a:pathLst>
                <a:path extrusionOk="0" h="5703960" w="6350000">
                  <a:moveTo>
                    <a:pt x="5877560" y="149860"/>
                  </a:moveTo>
                  <a:cubicBezTo>
                    <a:pt x="5786120" y="208280"/>
                    <a:pt x="5713730" y="255270"/>
                    <a:pt x="5556250" y="255270"/>
                  </a:cubicBezTo>
                  <a:cubicBezTo>
                    <a:pt x="5398770" y="255270"/>
                    <a:pt x="5326380" y="209550"/>
                    <a:pt x="5234940" y="149860"/>
                  </a:cubicBezTo>
                  <a:cubicBezTo>
                    <a:pt x="5130800" y="82550"/>
                    <a:pt x="5001260" y="0"/>
                    <a:pt x="4762500" y="0"/>
                  </a:cubicBezTo>
                  <a:cubicBezTo>
                    <a:pt x="4523740" y="0"/>
                    <a:pt x="4394200" y="82550"/>
                    <a:pt x="4290060" y="148590"/>
                  </a:cubicBezTo>
                  <a:cubicBezTo>
                    <a:pt x="4198620" y="207010"/>
                    <a:pt x="4126230" y="254000"/>
                    <a:pt x="3968750" y="254000"/>
                  </a:cubicBezTo>
                  <a:cubicBezTo>
                    <a:pt x="3811270" y="254000"/>
                    <a:pt x="3738880" y="208280"/>
                    <a:pt x="3647440" y="148590"/>
                  </a:cubicBezTo>
                  <a:cubicBezTo>
                    <a:pt x="3543300" y="82550"/>
                    <a:pt x="3413760" y="0"/>
                    <a:pt x="3175000" y="0"/>
                  </a:cubicBezTo>
                  <a:cubicBezTo>
                    <a:pt x="2936240" y="0"/>
                    <a:pt x="2806700" y="82550"/>
                    <a:pt x="2702560" y="148590"/>
                  </a:cubicBezTo>
                  <a:cubicBezTo>
                    <a:pt x="2611120" y="207010"/>
                    <a:pt x="2538730" y="254000"/>
                    <a:pt x="2381250" y="254000"/>
                  </a:cubicBezTo>
                  <a:cubicBezTo>
                    <a:pt x="2223770" y="254000"/>
                    <a:pt x="2151380" y="208280"/>
                    <a:pt x="2059940" y="148590"/>
                  </a:cubicBezTo>
                  <a:cubicBezTo>
                    <a:pt x="1955800" y="82550"/>
                    <a:pt x="1826260" y="0"/>
                    <a:pt x="1587500" y="0"/>
                  </a:cubicBezTo>
                  <a:cubicBezTo>
                    <a:pt x="1348740" y="0"/>
                    <a:pt x="1219200" y="82550"/>
                    <a:pt x="1115060" y="148590"/>
                  </a:cubicBezTo>
                  <a:cubicBezTo>
                    <a:pt x="1023620" y="207010"/>
                    <a:pt x="951230" y="254000"/>
                    <a:pt x="793750" y="254000"/>
                  </a:cubicBezTo>
                  <a:cubicBezTo>
                    <a:pt x="636270" y="254000"/>
                    <a:pt x="563880" y="208280"/>
                    <a:pt x="472440" y="148590"/>
                  </a:cubicBezTo>
                  <a:cubicBezTo>
                    <a:pt x="368300" y="82550"/>
                    <a:pt x="238760" y="0"/>
                    <a:pt x="0" y="0"/>
                  </a:cubicBezTo>
                  <a:lnTo>
                    <a:pt x="0" y="5703960"/>
                  </a:lnTo>
                  <a:lnTo>
                    <a:pt x="6350000" y="5703960"/>
                  </a:lnTo>
                  <a:lnTo>
                    <a:pt x="6350000" y="0"/>
                  </a:lnTo>
                  <a:cubicBezTo>
                    <a:pt x="6111240" y="0"/>
                    <a:pt x="5981700" y="82550"/>
                    <a:pt x="5877560" y="1498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g2f32a080b64_1_0"/>
            <p:cNvSpPr/>
            <p:nvPr/>
          </p:nvSpPr>
          <p:spPr>
            <a:xfrm>
              <a:off x="0" y="1468250"/>
              <a:ext cx="3413125" cy="3679054"/>
            </a:xfrm>
            <a:custGeom>
              <a:rect b="b" l="l" r="r" t="t"/>
              <a:pathLst>
                <a:path extrusionOk="0" h="5703960" w="6350000">
                  <a:moveTo>
                    <a:pt x="5877560" y="149860"/>
                  </a:moveTo>
                  <a:cubicBezTo>
                    <a:pt x="5786120" y="208280"/>
                    <a:pt x="5713730" y="255270"/>
                    <a:pt x="5556250" y="255270"/>
                  </a:cubicBezTo>
                  <a:cubicBezTo>
                    <a:pt x="5398770" y="255270"/>
                    <a:pt x="5326380" y="209550"/>
                    <a:pt x="5234940" y="149860"/>
                  </a:cubicBezTo>
                  <a:cubicBezTo>
                    <a:pt x="5130800" y="82550"/>
                    <a:pt x="5001260" y="0"/>
                    <a:pt x="4762500" y="0"/>
                  </a:cubicBezTo>
                  <a:cubicBezTo>
                    <a:pt x="4523740" y="0"/>
                    <a:pt x="4394200" y="82550"/>
                    <a:pt x="4290060" y="148590"/>
                  </a:cubicBezTo>
                  <a:cubicBezTo>
                    <a:pt x="4198620" y="207010"/>
                    <a:pt x="4126230" y="254000"/>
                    <a:pt x="3968750" y="254000"/>
                  </a:cubicBezTo>
                  <a:cubicBezTo>
                    <a:pt x="3811270" y="254000"/>
                    <a:pt x="3738880" y="208280"/>
                    <a:pt x="3647440" y="148590"/>
                  </a:cubicBezTo>
                  <a:cubicBezTo>
                    <a:pt x="3543300" y="82550"/>
                    <a:pt x="3413760" y="0"/>
                    <a:pt x="3175000" y="0"/>
                  </a:cubicBezTo>
                  <a:cubicBezTo>
                    <a:pt x="2936240" y="0"/>
                    <a:pt x="2806700" y="82550"/>
                    <a:pt x="2702560" y="148590"/>
                  </a:cubicBezTo>
                  <a:cubicBezTo>
                    <a:pt x="2611120" y="207010"/>
                    <a:pt x="2538730" y="254000"/>
                    <a:pt x="2381250" y="254000"/>
                  </a:cubicBezTo>
                  <a:cubicBezTo>
                    <a:pt x="2223770" y="254000"/>
                    <a:pt x="2151380" y="208280"/>
                    <a:pt x="2059940" y="148590"/>
                  </a:cubicBezTo>
                  <a:cubicBezTo>
                    <a:pt x="1955800" y="82550"/>
                    <a:pt x="1826260" y="0"/>
                    <a:pt x="1587500" y="0"/>
                  </a:cubicBezTo>
                  <a:cubicBezTo>
                    <a:pt x="1348740" y="0"/>
                    <a:pt x="1219200" y="82550"/>
                    <a:pt x="1115060" y="148590"/>
                  </a:cubicBezTo>
                  <a:cubicBezTo>
                    <a:pt x="1023620" y="207010"/>
                    <a:pt x="951230" y="254000"/>
                    <a:pt x="793750" y="254000"/>
                  </a:cubicBezTo>
                  <a:cubicBezTo>
                    <a:pt x="636270" y="254000"/>
                    <a:pt x="563880" y="208280"/>
                    <a:pt x="472440" y="148590"/>
                  </a:cubicBezTo>
                  <a:cubicBezTo>
                    <a:pt x="368300" y="82550"/>
                    <a:pt x="238760" y="0"/>
                    <a:pt x="0" y="0"/>
                  </a:cubicBezTo>
                  <a:lnTo>
                    <a:pt x="0" y="5703960"/>
                  </a:lnTo>
                  <a:lnTo>
                    <a:pt x="6350000" y="5703960"/>
                  </a:lnTo>
                  <a:lnTo>
                    <a:pt x="6350000" y="0"/>
                  </a:lnTo>
                  <a:cubicBezTo>
                    <a:pt x="6111240" y="0"/>
                    <a:pt x="5981700" y="82550"/>
                    <a:pt x="5877560" y="1498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136" name="Google Shape;136;g2f32a080b64_1_0"/>
          <p:cNvGraphicFramePr/>
          <p:nvPr/>
        </p:nvGraphicFramePr>
        <p:xfrm>
          <a:off x="219075" y="1962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{0A88DB95-9664-4AE2-99CF-2ACD25BD61F9}</a:tableStyleId>
              </a:tblPr>
              <a:tblGrid>
                <a:gridCol w="1257300"/>
                <a:gridCol w="1257300"/>
              </a:tblGrid>
              <a:tr h="35957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order_items</a:t>
                      </a:r>
                      <a:endParaRPr b="1"/>
                    </a:p>
                  </a:txBody>
                  <a:tcPr marT="91425" marB="91425" marR="91425" marL="91425"/>
                </a:tc>
                <a:tc hMerge="1"/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id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bigint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order_id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bigint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product_id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bigint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quantity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bigint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size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varchar(100)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unit_price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decimal(10,2)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line_price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decimal(10,2)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7" name="Google Shape;137;g2f32a080b64_1_0"/>
          <p:cNvSpPr/>
          <p:nvPr/>
        </p:nvSpPr>
        <p:spPr>
          <a:xfrm>
            <a:off x="3368374" y="1468250"/>
            <a:ext cx="3333750" cy="3679054"/>
          </a:xfrm>
          <a:custGeom>
            <a:rect b="b" l="l" r="r" t="t"/>
            <a:pathLst>
              <a:path extrusionOk="0" h="570396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703960"/>
                </a:lnTo>
                <a:lnTo>
                  <a:pt x="6350000" y="570396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8" name="Google Shape;138;g2f32a080b64_1_0"/>
          <p:cNvGraphicFramePr/>
          <p:nvPr/>
        </p:nvGraphicFramePr>
        <p:xfrm>
          <a:off x="3292175" y="1962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{0A88DB95-9664-4AE2-99CF-2ACD25BD61F9}</a:tableStyleId>
              </a:tblPr>
              <a:tblGrid>
                <a:gridCol w="1428750"/>
                <a:gridCol w="1085850"/>
              </a:tblGrid>
              <a:tr h="35957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transaction</a:t>
                      </a:r>
                      <a:endParaRPr b="1"/>
                    </a:p>
                  </a:txBody>
                  <a:tcPr marT="91425" marB="91425" marR="91425" marL="91425"/>
                </a:tc>
                <a:tc hMerge="1"/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id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bigint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order_id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bigint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transaction_id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varchar(255)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transaction_status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varchar(255)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response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text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…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…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39" name="Google Shape;139;g2f32a080b64_1_0"/>
          <p:cNvGraphicFramePr/>
          <p:nvPr/>
        </p:nvGraphicFramePr>
        <p:xfrm>
          <a:off x="6365288" y="1962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{0A88DB95-9664-4AE2-99CF-2ACD25BD61F9}</a:tableStyleId>
              </a:tblPr>
              <a:tblGrid>
                <a:gridCol w="1257300"/>
                <a:gridCol w="1257300"/>
              </a:tblGrid>
              <a:tr h="35957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users</a:t>
                      </a:r>
                      <a:endParaRPr b="1"/>
                    </a:p>
                  </a:txBody>
                  <a:tcPr marT="91425" marB="91425" marR="91425" marL="91425"/>
                </a:tc>
                <a:tc hMerge="1"/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id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bigint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password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varchar(255)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first_name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varchar(255)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last_name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varchar(255)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email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varchar(100)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telephone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varchar(15)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…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…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/>
          <p:nvPr/>
        </p:nvSpPr>
        <p:spPr>
          <a:xfrm rot="5400000">
            <a:off x="-174542" y="710833"/>
            <a:ext cx="5143500" cy="3721834"/>
          </a:xfrm>
          <a:custGeom>
            <a:rect b="b" l="l" r="r" t="t"/>
            <a:pathLst>
              <a:path extrusionOk="0" h="570396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703960"/>
                </a:lnTo>
                <a:lnTo>
                  <a:pt x="6350000" y="570396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6"/>
          <p:cNvSpPr/>
          <p:nvPr/>
        </p:nvSpPr>
        <p:spPr>
          <a:xfrm rot="5400000">
            <a:off x="-713577" y="710833"/>
            <a:ext cx="5143500" cy="3721834"/>
          </a:xfrm>
          <a:custGeom>
            <a:rect b="b" l="l" r="r" t="t"/>
            <a:pathLst>
              <a:path extrusionOk="0" h="570396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703960"/>
                </a:lnTo>
                <a:lnTo>
                  <a:pt x="6350000" y="570396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rgbClr val="EFEBD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6"/>
          <p:cNvSpPr txBox="1"/>
          <p:nvPr/>
        </p:nvSpPr>
        <p:spPr>
          <a:xfrm>
            <a:off x="2467703" y="242888"/>
            <a:ext cx="3877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" sz="5200">
                <a:latin typeface="Bebas Neue"/>
                <a:ea typeface="Bebas Neue"/>
                <a:cs typeface="Bebas Neue"/>
                <a:sym typeface="Bebas Neue"/>
              </a:rPr>
              <a:t>Security</a:t>
            </a:r>
            <a:endParaRPr i="0" sz="7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696297" y="1844175"/>
            <a:ext cx="2246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300">
                <a:latin typeface="Bebas Neue"/>
                <a:ea typeface="Bebas Neue"/>
                <a:cs typeface="Bebas Neue"/>
                <a:sym typeface="Bebas Neue"/>
              </a:rPr>
              <a:t>1.User AUTHENTICATION</a:t>
            </a:r>
            <a:endParaRPr i="0" sz="10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48" name="Google Shape;148;p16"/>
          <p:cNvSpPr txBox="1"/>
          <p:nvPr/>
        </p:nvSpPr>
        <p:spPr>
          <a:xfrm>
            <a:off x="6344891" y="3808949"/>
            <a:ext cx="1478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300">
                <a:latin typeface="Bebas Neue"/>
                <a:ea typeface="Bebas Neue"/>
                <a:cs typeface="Bebas Neue"/>
                <a:sym typeface="Bebas Neue"/>
              </a:rPr>
              <a:t>2.SQL INJECTION</a:t>
            </a:r>
            <a:endParaRPr i="0" sz="10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49" name="Google Shape;149;p16"/>
          <p:cNvSpPr txBox="1"/>
          <p:nvPr/>
        </p:nvSpPr>
        <p:spPr>
          <a:xfrm>
            <a:off x="5286373" y="4283075"/>
            <a:ext cx="3623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Use Prepared Statements: Utilize prepared statements and parameterized queries for database interactions.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0" name="Google Shape;15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475" y="2409919"/>
            <a:ext cx="3143250" cy="176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6"/>
          <p:cNvSpPr txBox="1"/>
          <p:nvPr/>
        </p:nvSpPr>
        <p:spPr>
          <a:xfrm>
            <a:off x="752474" y="4349750"/>
            <a:ext cx="314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Use Hashing Algorithms: Store passwords using strong, one-way hashing algorithms like bcrypt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4600" y="1321625"/>
            <a:ext cx="3715600" cy="228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f32a080b64_1_33"/>
          <p:cNvSpPr/>
          <p:nvPr/>
        </p:nvSpPr>
        <p:spPr>
          <a:xfrm rot="-5400000">
            <a:off x="4585863" y="239811"/>
            <a:ext cx="5143500" cy="4648727"/>
          </a:xfrm>
          <a:custGeom>
            <a:rect b="b" l="l" r="r" t="t"/>
            <a:pathLst>
              <a:path extrusionOk="0" h="570396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703960"/>
                </a:lnTo>
                <a:lnTo>
                  <a:pt x="6350000" y="570396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2f32a080b64_1_33"/>
          <p:cNvSpPr/>
          <p:nvPr/>
        </p:nvSpPr>
        <p:spPr>
          <a:xfrm rot="-5400000">
            <a:off x="4842042" y="239811"/>
            <a:ext cx="5143500" cy="4648727"/>
          </a:xfrm>
          <a:custGeom>
            <a:rect b="b" l="l" r="r" t="t"/>
            <a:pathLst>
              <a:path extrusionOk="0" h="5703960" w="6350000">
                <a:moveTo>
                  <a:pt x="5877560" y="149860"/>
                </a:moveTo>
                <a:cubicBezTo>
                  <a:pt x="5786120" y="208280"/>
                  <a:pt x="5713730" y="255270"/>
                  <a:pt x="5556250" y="255270"/>
                </a:cubicBezTo>
                <a:cubicBezTo>
                  <a:pt x="5398770" y="255270"/>
                  <a:pt x="5326380" y="209550"/>
                  <a:pt x="5234940" y="149860"/>
                </a:cubicBezTo>
                <a:cubicBezTo>
                  <a:pt x="5130800" y="82550"/>
                  <a:pt x="5001260" y="0"/>
                  <a:pt x="4762500" y="0"/>
                </a:cubicBezTo>
                <a:cubicBezTo>
                  <a:pt x="4523740" y="0"/>
                  <a:pt x="4394200" y="82550"/>
                  <a:pt x="4290060" y="148590"/>
                </a:cubicBezTo>
                <a:cubicBezTo>
                  <a:pt x="4198620" y="207010"/>
                  <a:pt x="4126230" y="254000"/>
                  <a:pt x="3968750" y="254000"/>
                </a:cubicBezTo>
                <a:cubicBezTo>
                  <a:pt x="3811270" y="254000"/>
                  <a:pt x="3738880" y="208280"/>
                  <a:pt x="3647440" y="148590"/>
                </a:cubicBezTo>
                <a:cubicBezTo>
                  <a:pt x="3543300" y="82550"/>
                  <a:pt x="3413760" y="0"/>
                  <a:pt x="3175000" y="0"/>
                </a:cubicBezTo>
                <a:cubicBezTo>
                  <a:pt x="2936240" y="0"/>
                  <a:pt x="2806700" y="82550"/>
                  <a:pt x="2702560" y="148590"/>
                </a:cubicBezTo>
                <a:cubicBezTo>
                  <a:pt x="2611120" y="207010"/>
                  <a:pt x="2538730" y="254000"/>
                  <a:pt x="2381250" y="254000"/>
                </a:cubicBezTo>
                <a:cubicBezTo>
                  <a:pt x="2223770" y="254000"/>
                  <a:pt x="2151380" y="208280"/>
                  <a:pt x="2059940" y="148590"/>
                </a:cubicBezTo>
                <a:cubicBezTo>
                  <a:pt x="1955800" y="82550"/>
                  <a:pt x="1826260" y="0"/>
                  <a:pt x="1587500" y="0"/>
                </a:cubicBezTo>
                <a:cubicBezTo>
                  <a:pt x="1348740" y="0"/>
                  <a:pt x="1219200" y="82550"/>
                  <a:pt x="1115060" y="148590"/>
                </a:cubicBezTo>
                <a:cubicBezTo>
                  <a:pt x="1023620" y="207010"/>
                  <a:pt x="951230" y="254000"/>
                  <a:pt x="793750" y="254000"/>
                </a:cubicBezTo>
                <a:cubicBezTo>
                  <a:pt x="636270" y="254000"/>
                  <a:pt x="563880" y="208280"/>
                  <a:pt x="472440" y="148590"/>
                </a:cubicBezTo>
                <a:cubicBezTo>
                  <a:pt x="368300" y="82550"/>
                  <a:pt x="238760" y="0"/>
                  <a:pt x="0" y="0"/>
                </a:cubicBezTo>
                <a:lnTo>
                  <a:pt x="0" y="5703960"/>
                </a:lnTo>
                <a:lnTo>
                  <a:pt x="6350000" y="5703960"/>
                </a:lnTo>
                <a:lnTo>
                  <a:pt x="6350000" y="0"/>
                </a:lnTo>
                <a:cubicBezTo>
                  <a:pt x="6111240" y="0"/>
                  <a:pt x="5981700" y="82550"/>
                  <a:pt x="5877560" y="149860"/>
                </a:cubicBezTo>
                <a:close/>
              </a:path>
            </a:pathLst>
          </a:custGeom>
          <a:solidFill>
            <a:srgbClr val="EFEBDF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2f32a080b64_1_33"/>
          <p:cNvSpPr txBox="1"/>
          <p:nvPr/>
        </p:nvSpPr>
        <p:spPr>
          <a:xfrm>
            <a:off x="2672891" y="176213"/>
            <a:ext cx="3877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" sz="5400">
                <a:latin typeface="Bebas Neue"/>
                <a:ea typeface="Bebas Neue"/>
                <a:cs typeface="Bebas Neue"/>
                <a:sym typeface="Bebas Neue"/>
              </a:rPr>
              <a:t>Security</a:t>
            </a:r>
            <a:endParaRPr i="0" sz="9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0" name="Google Shape;160;g2f32a080b64_1_33"/>
          <p:cNvSpPr txBox="1"/>
          <p:nvPr/>
        </p:nvSpPr>
        <p:spPr>
          <a:xfrm>
            <a:off x="1076850" y="1190625"/>
            <a:ext cx="288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200">
                <a:latin typeface="Bebas Neue"/>
                <a:ea typeface="Bebas Neue"/>
                <a:cs typeface="Bebas Neue"/>
                <a:sym typeface="Bebas Neue"/>
              </a:rPr>
              <a:t>3</a:t>
            </a:r>
            <a:r>
              <a:rPr b="1" lang="en" sz="2200">
                <a:latin typeface="Bebas Neue"/>
                <a:ea typeface="Bebas Neue"/>
                <a:cs typeface="Bebas Neue"/>
                <a:sym typeface="Bebas Neue"/>
              </a:rPr>
              <a:t>.Communication Channel</a:t>
            </a:r>
            <a:endParaRPr i="0" sz="9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1" name="Google Shape;161;g2f32a080b64_1_33"/>
          <p:cNvSpPr txBox="1"/>
          <p:nvPr/>
        </p:nvSpPr>
        <p:spPr>
          <a:xfrm rot="-715">
            <a:off x="5617034" y="1405311"/>
            <a:ext cx="288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200">
                <a:latin typeface="Bebas Neue"/>
                <a:ea typeface="Bebas Neue"/>
                <a:cs typeface="Bebas Neue"/>
                <a:sym typeface="Bebas Neue"/>
              </a:rPr>
              <a:t>4</a:t>
            </a:r>
            <a:r>
              <a:rPr b="1" lang="en" sz="2200">
                <a:latin typeface="Bebas Neue"/>
                <a:ea typeface="Bebas Neue"/>
                <a:cs typeface="Bebas Neue"/>
                <a:sym typeface="Bebas Neue"/>
              </a:rPr>
              <a:t>.transaction</a:t>
            </a:r>
            <a:endParaRPr i="0" sz="900" u="none" cap="none" strike="noStrike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62" name="Google Shape;162;g2f32a080b64_1_33"/>
          <p:cNvSpPr txBox="1"/>
          <p:nvPr/>
        </p:nvSpPr>
        <p:spPr>
          <a:xfrm>
            <a:off x="5581650" y="4153825"/>
            <a:ext cx="3381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The project integrates a sandbox payment gateway known as 5BX. By using this sandbox gateway, we can mimic real-world payment conditions and results without involving actual financial transactions.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3" name="Google Shape;163;g2f32a080b64_1_33"/>
          <p:cNvSpPr txBox="1"/>
          <p:nvPr/>
        </p:nvSpPr>
        <p:spPr>
          <a:xfrm>
            <a:off x="967200" y="4473575"/>
            <a:ext cx="322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SSL/TLS: Encrypt data in transit by using HTTPS to protect against man-in-the-middle attacks.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64" name="Google Shape;164;g2f32a080b64_1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9913" y="1663275"/>
            <a:ext cx="2613868" cy="254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2f32a080b64_1_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6751" y="1875074"/>
            <a:ext cx="2488149" cy="211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